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2" r:id="rId5"/>
    <p:sldId id="266" r:id="rId6"/>
    <p:sldId id="259" r:id="rId7"/>
    <p:sldId id="260" r:id="rId8"/>
    <p:sldId id="263" r:id="rId9"/>
    <p:sldId id="264" r:id="rId10"/>
    <p:sldId id="265"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3B41BF-2580-4F18-86AB-208FC54F6A5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432339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B41BF-2580-4F18-86AB-208FC54F6A5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87466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B41BF-2580-4F18-86AB-208FC54F6A5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688117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B41BF-2580-4F18-86AB-208FC54F6A5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120935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3B41BF-2580-4F18-86AB-208FC54F6A5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185632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3B41BF-2580-4F18-86AB-208FC54F6A5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96812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3B41BF-2580-4F18-86AB-208FC54F6A5D}"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26717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3B41BF-2580-4F18-86AB-208FC54F6A5D}"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270411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3B41BF-2580-4F18-86AB-208FC54F6A5D}"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3908516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3B41BF-2580-4F18-86AB-208FC54F6A5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227422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3B41BF-2580-4F18-86AB-208FC54F6A5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93BD-0DE4-400C-BDBB-33D59C0229BC}" type="slidenum">
              <a:rPr lang="en-US" smtClean="0"/>
              <a:t>‹#›</a:t>
            </a:fld>
            <a:endParaRPr lang="en-US"/>
          </a:p>
        </p:txBody>
      </p:sp>
    </p:spTree>
    <p:extLst>
      <p:ext uri="{BB962C8B-B14F-4D97-AF65-F5344CB8AC3E}">
        <p14:creationId xmlns:p14="http://schemas.microsoft.com/office/powerpoint/2010/main" val="414894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3B41BF-2580-4F18-86AB-208FC54F6A5D}" type="datetimeFigureOut">
              <a:rPr lang="en-US" smtClean="0"/>
              <a:t>5/26/2019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093BD-0DE4-400C-BDBB-33D59C0229BC}" type="slidenum">
              <a:rPr lang="en-US" smtClean="0"/>
              <a:t>‹#›</a:t>
            </a:fld>
            <a:endParaRPr lang="en-US"/>
          </a:p>
        </p:txBody>
      </p:sp>
    </p:spTree>
    <p:extLst>
      <p:ext uri="{BB962C8B-B14F-4D97-AF65-F5344CB8AC3E}">
        <p14:creationId xmlns:p14="http://schemas.microsoft.com/office/powerpoint/2010/main" val="23392165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6DAE33-673A-4CF1-A9B8-17B043E2508D}"/>
              </a:ext>
            </a:extLst>
          </p:cNvPr>
          <p:cNvSpPr>
            <a:spLocks noGrp="1"/>
          </p:cNvSpPr>
          <p:nvPr>
            <p:ph type="ctrTitle"/>
          </p:nvPr>
        </p:nvSpPr>
        <p:spPr>
          <a:xfrm>
            <a:off x="3045368" y="2043663"/>
            <a:ext cx="6105194" cy="2031055"/>
          </a:xfrm>
        </p:spPr>
        <p:txBody>
          <a:bodyPr>
            <a:normAutofit/>
          </a:bodyPr>
          <a:lstStyle/>
          <a:p>
            <a:r>
              <a:rPr lang="en-US">
                <a:solidFill>
                  <a:srgbClr val="FFFFFF"/>
                </a:solidFill>
              </a:rPr>
              <a:t>“The Dead”  </a:t>
            </a:r>
          </a:p>
        </p:txBody>
      </p:sp>
      <p:sp>
        <p:nvSpPr>
          <p:cNvPr id="3" name="Subtitle 2">
            <a:extLst>
              <a:ext uri="{FF2B5EF4-FFF2-40B4-BE49-F238E27FC236}">
                <a16:creationId xmlns:a16="http://schemas.microsoft.com/office/drawing/2014/main" id="{06A7BC02-6CAF-45D0-AF83-1CF2063021DD}"/>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Final Discussion on Joyce’s </a:t>
            </a:r>
            <a:r>
              <a:rPr lang="en-US" i="1">
                <a:solidFill>
                  <a:srgbClr val="FFFFFF"/>
                </a:solidFill>
              </a:rPr>
              <a:t>Dubliners</a:t>
            </a:r>
            <a:r>
              <a:rPr lang="en-US">
                <a:solidFill>
                  <a:srgbClr val="FFFFFF"/>
                </a:solidFill>
              </a:rPr>
              <a:t> </a:t>
            </a:r>
          </a:p>
        </p:txBody>
      </p:sp>
    </p:spTree>
    <p:extLst>
      <p:ext uri="{BB962C8B-B14F-4D97-AF65-F5344CB8AC3E}">
        <p14:creationId xmlns:p14="http://schemas.microsoft.com/office/powerpoint/2010/main" val="3164062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5080-2C47-4641-8607-284A22AD6F79}"/>
              </a:ext>
            </a:extLst>
          </p:cNvPr>
          <p:cNvSpPr>
            <a:spLocks noGrp="1"/>
          </p:cNvSpPr>
          <p:nvPr>
            <p:ph type="title"/>
          </p:nvPr>
        </p:nvSpPr>
        <p:spPr>
          <a:xfrm>
            <a:off x="6746628" y="2299317"/>
            <a:ext cx="4645250" cy="3098306"/>
          </a:xfrm>
        </p:spPr>
        <p:txBody>
          <a:bodyPr vert="horz" lIns="91440" tIns="45720" rIns="91440" bIns="45720" rtlCol="0" anchor="b">
            <a:normAutofit fontScale="90000"/>
          </a:bodyPr>
          <a:lstStyle/>
          <a:p>
            <a:br>
              <a:rPr lang="en-US" sz="2800" dirty="0"/>
            </a:br>
            <a:br>
              <a:rPr lang="en-US" sz="2800" dirty="0"/>
            </a:br>
            <a:br>
              <a:rPr lang="en-US" sz="2800" dirty="0"/>
            </a:br>
            <a:r>
              <a:rPr lang="en-US" sz="2800" dirty="0"/>
              <a:t>James Joyce on “</a:t>
            </a:r>
            <a:r>
              <a:rPr lang="en-US" sz="2800" dirty="0">
                <a:highlight>
                  <a:srgbClr val="00FF00"/>
                </a:highlight>
              </a:rPr>
              <a:t>paralysis</a:t>
            </a:r>
            <a:r>
              <a:rPr lang="en-US" sz="2800" dirty="0"/>
              <a:t>” in Ireland</a:t>
            </a:r>
            <a:br>
              <a:rPr lang="en-US" sz="2800" dirty="0"/>
            </a:br>
            <a:r>
              <a:rPr lang="en-US" sz="2800" dirty="0"/>
              <a:t> </a:t>
            </a:r>
            <a:br>
              <a:rPr lang="en-US" sz="1600" dirty="0"/>
            </a:br>
            <a:r>
              <a:rPr lang="en-US" sz="2000" dirty="0"/>
              <a:t>Joyce’s Dublin, a city that he professed to love, but ‘a city of the living dead’ is the dark milieu accentuating the paralysis of its inhabitants throughout all the stories in Dubliners, “The word paralysis was both an epigraph and an epitaph for its spiritual moribundity.”</a:t>
            </a:r>
            <a:br>
              <a:rPr lang="en-US" sz="2000" dirty="0"/>
            </a:br>
            <a:br>
              <a:rPr lang="en-US" sz="2000" dirty="0"/>
            </a:br>
            <a:r>
              <a:rPr lang="en-US" sz="2000" dirty="0"/>
              <a:t>Paralysis as a metaphor rather than a literal term</a:t>
            </a:r>
            <a:br>
              <a:rPr lang="en-US" sz="2000" dirty="0"/>
            </a:br>
            <a:br>
              <a:rPr lang="en-US" sz="2000" dirty="0"/>
            </a:br>
            <a:r>
              <a:rPr lang="en-US" sz="2000" dirty="0"/>
              <a:t>What characters do you see as unmoving, </a:t>
            </a:r>
            <a:r>
              <a:rPr lang="en-US" sz="2000" dirty="0" err="1"/>
              <a:t>unchangining</a:t>
            </a:r>
            <a:r>
              <a:rPr lang="en-US" sz="2000" dirty="0"/>
              <a:t>, trapped in some way? </a:t>
            </a:r>
            <a:br>
              <a:rPr lang="en-US" sz="2000" dirty="0"/>
            </a:br>
            <a:br>
              <a:rPr lang="en-US" sz="1600" dirty="0"/>
            </a:br>
            <a:br>
              <a:rPr lang="en-US" sz="1600" dirty="0"/>
            </a:br>
            <a:br>
              <a:rPr lang="en-US" sz="1600" dirty="0"/>
            </a:br>
            <a:r>
              <a:rPr lang="en-US" sz="1600" dirty="0"/>
              <a:t> </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5">
            <a:extLst>
              <a:ext uri="{FF2B5EF4-FFF2-40B4-BE49-F238E27FC236}">
                <a16:creationId xmlns:a16="http://schemas.microsoft.com/office/drawing/2014/main" id="{19BD3CCC-917C-4035-AE3B-A830FE96F5D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 b="1518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97799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3E984C-F695-4FAA-95A8-C201750B4A46}"/>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400" dirty="0"/>
              <a:t>Galway and Dublin </a:t>
            </a:r>
          </a:p>
        </p:txBody>
      </p:sp>
      <p:pic>
        <p:nvPicPr>
          <p:cNvPr id="9" name="Picture Placeholder 8" descr="A close up of a map&#10;&#10;Description automatically generated">
            <a:extLst>
              <a:ext uri="{FF2B5EF4-FFF2-40B4-BE49-F238E27FC236}">
                <a16:creationId xmlns:a16="http://schemas.microsoft.com/office/drawing/2014/main" id="{F48BB399-7427-4460-89C2-169FBE029E2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754" r="7754"/>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5946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9BC6750-6A1C-44B4-99B7-5BB0E8ED56B5}"/>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000" dirty="0"/>
              <a:t>Why is Galway important in “The Dead”? </a:t>
            </a:r>
          </a:p>
          <a:p>
            <a:pPr indent="-228600">
              <a:buFont typeface="Arial" panose="020B0604020202020204" pitchFamily="34" charset="0"/>
              <a:buChar char="•"/>
            </a:pPr>
            <a:r>
              <a:rPr lang="en-US" sz="2000" dirty="0"/>
              <a:t>Who wants to go? Who is from that area? </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dirty="0">
                <a:highlight>
                  <a:srgbClr val="00FF00"/>
                </a:highlight>
              </a:rPr>
              <a:t>Galway was (and still is) associated with old Ireland</a:t>
            </a:r>
            <a:r>
              <a:rPr lang="en-US" sz="2000" dirty="0"/>
              <a:t>, with traditions, and with </a:t>
            </a:r>
            <a:r>
              <a:rPr lang="en-US" sz="2000" dirty="0">
                <a:highlight>
                  <a:srgbClr val="00FF00"/>
                </a:highlight>
              </a:rPr>
              <a:t>the language Irish </a:t>
            </a:r>
          </a:p>
        </p:txBody>
      </p:sp>
    </p:spTree>
    <p:extLst>
      <p:ext uri="{BB962C8B-B14F-4D97-AF65-F5344CB8AC3E}">
        <p14:creationId xmlns:p14="http://schemas.microsoft.com/office/powerpoint/2010/main" val="1180563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52DC-4C68-4AAD-A2D5-A29E7D14E809}"/>
              </a:ext>
            </a:extLst>
          </p:cNvPr>
          <p:cNvSpPr>
            <a:spLocks noGrp="1"/>
          </p:cNvSpPr>
          <p:nvPr>
            <p:ph type="title"/>
          </p:nvPr>
        </p:nvSpPr>
        <p:spPr/>
        <p:txBody>
          <a:bodyPr/>
          <a:lstStyle/>
          <a:p>
            <a:r>
              <a:rPr lang="en-US" dirty="0"/>
              <a:t>Quiz </a:t>
            </a:r>
          </a:p>
        </p:txBody>
      </p:sp>
      <p:pic>
        <p:nvPicPr>
          <p:cNvPr id="6" name="Picture Placeholder 5" descr="A picture containing grass, outdoor, field, sky&#10;&#10;Description automatically generated">
            <a:extLst>
              <a:ext uri="{FF2B5EF4-FFF2-40B4-BE49-F238E27FC236}">
                <a16:creationId xmlns:a16="http://schemas.microsoft.com/office/drawing/2014/main" id="{DF067CEC-F189-40F2-B4D3-9C0FF32E90D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02" r="7802"/>
          <a:stretch>
            <a:fillRect/>
          </a:stretch>
        </p:blipFill>
        <p:spPr/>
      </p:pic>
      <p:sp>
        <p:nvSpPr>
          <p:cNvPr id="4" name="Text Placeholder 3">
            <a:extLst>
              <a:ext uri="{FF2B5EF4-FFF2-40B4-BE49-F238E27FC236}">
                <a16:creationId xmlns:a16="http://schemas.microsoft.com/office/drawing/2014/main" id="{F4C943E4-41E5-499E-828C-8D3221E0A72C}"/>
              </a:ext>
            </a:extLst>
          </p:cNvPr>
          <p:cNvSpPr>
            <a:spLocks noGrp="1"/>
          </p:cNvSpPr>
          <p:nvPr>
            <p:ph type="body" sz="half" idx="2"/>
          </p:nvPr>
        </p:nvSpPr>
        <p:spPr/>
        <p:txBody>
          <a:bodyPr/>
          <a:lstStyle/>
          <a:p>
            <a:pPr marL="342900" indent="-342900">
              <a:buAutoNum type="arabicPeriod"/>
            </a:pPr>
            <a:r>
              <a:rPr lang="en-US" dirty="0"/>
              <a:t>Who mocks Gabriel for being a “West Briton” while dancing with him?</a:t>
            </a:r>
          </a:p>
          <a:p>
            <a:pPr marL="342900" indent="-342900">
              <a:buAutoNum type="arabicPeriod"/>
            </a:pPr>
            <a:r>
              <a:rPr lang="en-US" dirty="0"/>
              <a:t>What does Gabriel choose to eat instead of sweet desserts? </a:t>
            </a:r>
          </a:p>
          <a:p>
            <a:pPr marL="342900" indent="-342900">
              <a:buAutoNum type="arabicPeriod"/>
            </a:pPr>
            <a:r>
              <a:rPr lang="en-US" dirty="0"/>
              <a:t>What is Gabriel’s realization at the end of the story?</a:t>
            </a:r>
          </a:p>
          <a:p>
            <a:pPr marL="342900" indent="-342900">
              <a:buAutoNum type="arabicPeriod"/>
            </a:pPr>
            <a:r>
              <a:rPr lang="en-US" dirty="0"/>
              <a:t>What causes Gretta to remember Michael </a:t>
            </a:r>
            <a:r>
              <a:rPr lang="en-US"/>
              <a:t>Furey</a:t>
            </a:r>
            <a:r>
              <a:rPr lang="en-US" dirty="0"/>
              <a:t>? </a:t>
            </a:r>
          </a:p>
          <a:p>
            <a:r>
              <a:rPr lang="en-US" dirty="0"/>
              <a:t>Extra Credit</a:t>
            </a:r>
          </a:p>
          <a:p>
            <a:r>
              <a:rPr lang="en-US" dirty="0"/>
              <a:t>What are the names of Gabriel’s aunts? </a:t>
            </a:r>
          </a:p>
          <a:p>
            <a:r>
              <a:rPr lang="en-US" dirty="0"/>
              <a:t>What concrete image (object) do you notice in the “The Dead” and two of the three other stories we have read this semester? </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10037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6E1B97-CB18-4BBA-8B08-B91E42C02CE4}"/>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4400"/>
              <a:t>Irish Nationalism  </a:t>
            </a:r>
          </a:p>
        </p:txBody>
      </p:sp>
      <p:sp>
        <p:nvSpPr>
          <p:cNvPr id="7" name="Text Placeholder 6">
            <a:extLst>
              <a:ext uri="{FF2B5EF4-FFF2-40B4-BE49-F238E27FC236}">
                <a16:creationId xmlns:a16="http://schemas.microsoft.com/office/drawing/2014/main" id="{8E0814A8-C4F1-40F3-ADB0-419115388E70}"/>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The United Irishmen used this flag in their early rebellions </a:t>
            </a:r>
            <a:r>
              <a:rPr lang="en-US" sz="1800" dirty="0">
                <a:highlight>
                  <a:srgbClr val="00FF00"/>
                </a:highlight>
              </a:rPr>
              <a:t>against the British</a:t>
            </a:r>
            <a:r>
              <a:rPr lang="en-US" sz="1800" dirty="0"/>
              <a:t>—it was used from 18</a:t>
            </a:r>
            <a:r>
              <a:rPr lang="en-US" sz="1800" baseline="30000" dirty="0"/>
              <a:t>th</a:t>
            </a:r>
            <a:r>
              <a:rPr lang="en-US" sz="1800" dirty="0"/>
              <a:t> -20</a:t>
            </a:r>
            <a:r>
              <a:rPr lang="en-US" sz="1800" baseline="30000" dirty="0"/>
              <a:t>th</a:t>
            </a:r>
            <a:r>
              <a:rPr lang="en-US" sz="1800" dirty="0"/>
              <a:t> centuries by Irish </a:t>
            </a:r>
            <a:r>
              <a:rPr lang="en-US" sz="1800" dirty="0" err="1"/>
              <a:t>Nationlists</a:t>
            </a:r>
            <a:r>
              <a:rPr lang="en-US" sz="1800" dirty="0"/>
              <a:t> </a:t>
            </a:r>
          </a:p>
          <a:p>
            <a:pPr indent="-228600">
              <a:buFont typeface="Arial" panose="020B0604020202020204" pitchFamily="34" charset="0"/>
              <a:buChar char="•"/>
            </a:pPr>
            <a:r>
              <a:rPr lang="en-US" sz="1800" dirty="0"/>
              <a:t>Note the harp…Consider the imagery in “Araby” and “Two Gallants” along with Joyce’s consistent use of music in his stories</a:t>
            </a:r>
          </a:p>
          <a:p>
            <a:r>
              <a:rPr lang="en-US" sz="1800" dirty="0"/>
              <a:t> </a:t>
            </a:r>
          </a:p>
        </p:txBody>
      </p:sp>
      <p:pic>
        <p:nvPicPr>
          <p:cNvPr id="5" name="Content Placeholder 4" descr="A picture containing clipart&#10;&#10;Description automatically generated">
            <a:extLst>
              <a:ext uri="{FF2B5EF4-FFF2-40B4-BE49-F238E27FC236}">
                <a16:creationId xmlns:a16="http://schemas.microsoft.com/office/drawing/2014/main" id="{A3F4470A-4AF0-4CF2-8C61-CA48C21F92F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8715" r="19884" b="-1"/>
          <a:stretch/>
        </p:blipFill>
        <p:spPr>
          <a:xfrm>
            <a:off x="4639056" y="10"/>
            <a:ext cx="7552944" cy="6857990"/>
          </a:xfrm>
          <a:prstGeom prst="rect">
            <a:avLst/>
          </a:prstGeom>
          <a:effectLst/>
        </p:spPr>
      </p:pic>
    </p:spTree>
    <p:extLst>
      <p:ext uri="{BB962C8B-B14F-4D97-AF65-F5344CB8AC3E}">
        <p14:creationId xmlns:p14="http://schemas.microsoft.com/office/powerpoint/2010/main" val="1389867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C2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862D39-958A-4147-AC4F-8009A524031A}"/>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Archangel Gabriel </a:t>
            </a:r>
          </a:p>
        </p:txBody>
      </p:sp>
      <p:pic>
        <p:nvPicPr>
          <p:cNvPr id="6" name="Picture Placeholder 5" descr="A picture containing sky, outdoor, person&#10;&#10;Description automatically generated">
            <a:extLst>
              <a:ext uri="{FF2B5EF4-FFF2-40B4-BE49-F238E27FC236}">
                <a16:creationId xmlns:a16="http://schemas.microsoft.com/office/drawing/2014/main" id="{D49A6931-276C-43EA-BB20-5C2FC1BFA1C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218" r="17310"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C032BAC-45EC-45E7-8849-0FCFAA78AFD9}"/>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Leonard da Vinci’s “Annunciation” (1472-75) depicts Gabriel acting as a </a:t>
            </a:r>
            <a:r>
              <a:rPr lang="en-US" sz="2000" dirty="0">
                <a:solidFill>
                  <a:srgbClr val="FFFFFF"/>
                </a:solidFill>
                <a:highlight>
                  <a:srgbClr val="00FF00"/>
                </a:highlight>
              </a:rPr>
              <a:t>messenger for God</a:t>
            </a:r>
            <a:r>
              <a:rPr lang="en-US" sz="2000" dirty="0">
                <a:solidFill>
                  <a:srgbClr val="FFFFFF"/>
                </a:solidFill>
              </a:rPr>
              <a:t>—he </a:t>
            </a:r>
            <a:r>
              <a:rPr lang="en-US" sz="2000" dirty="0">
                <a:solidFill>
                  <a:srgbClr val="FFFFFF"/>
                </a:solidFill>
                <a:highlight>
                  <a:srgbClr val="00FF00"/>
                </a:highlight>
              </a:rPr>
              <a:t>tells Virgin Mary that she will conceive and give birth to the “Son of God” </a:t>
            </a:r>
          </a:p>
        </p:txBody>
      </p:sp>
    </p:spTree>
    <p:extLst>
      <p:ext uri="{BB962C8B-B14F-4D97-AF65-F5344CB8AC3E}">
        <p14:creationId xmlns:p14="http://schemas.microsoft.com/office/powerpoint/2010/main" val="75016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2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sky, outdoor, person&#10;&#10;Description automatically generated">
            <a:extLst>
              <a:ext uri="{FF2B5EF4-FFF2-40B4-BE49-F238E27FC236}">
                <a16:creationId xmlns:a16="http://schemas.microsoft.com/office/drawing/2014/main" id="{3F2C9FE2-1791-45A9-A511-AF2978B5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02623"/>
            <a:ext cx="10905066" cy="4852754"/>
          </a:xfrm>
          <a:prstGeom prst="rect">
            <a:avLst/>
          </a:prstGeom>
        </p:spPr>
      </p:pic>
    </p:spTree>
    <p:extLst>
      <p:ext uri="{BB962C8B-B14F-4D97-AF65-F5344CB8AC3E}">
        <p14:creationId xmlns:p14="http://schemas.microsoft.com/office/powerpoint/2010/main" val="194752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799A-A2DE-4C27-ABA9-CE25BEE14EE1}"/>
              </a:ext>
            </a:extLst>
          </p:cNvPr>
          <p:cNvSpPr>
            <a:spLocks noGrp="1"/>
          </p:cNvSpPr>
          <p:nvPr>
            <p:ph type="title"/>
          </p:nvPr>
        </p:nvSpPr>
        <p:spPr/>
        <p:txBody>
          <a:bodyPr/>
          <a:lstStyle/>
          <a:p>
            <a:r>
              <a:rPr lang="en-US" dirty="0"/>
              <a:t>Reminder on Epiphany </a:t>
            </a:r>
          </a:p>
        </p:txBody>
      </p:sp>
      <p:sp>
        <p:nvSpPr>
          <p:cNvPr id="3" name="Content Placeholder 2">
            <a:extLst>
              <a:ext uri="{FF2B5EF4-FFF2-40B4-BE49-F238E27FC236}">
                <a16:creationId xmlns:a16="http://schemas.microsoft.com/office/drawing/2014/main" id="{1A341FDB-2747-4D54-9F6F-903A63BEE097}"/>
              </a:ext>
            </a:extLst>
          </p:cNvPr>
          <p:cNvSpPr>
            <a:spLocks noGrp="1"/>
          </p:cNvSpPr>
          <p:nvPr>
            <p:ph idx="1"/>
          </p:nvPr>
        </p:nvSpPr>
        <p:spPr/>
        <p:txBody>
          <a:bodyPr>
            <a:normAutofit fontScale="85000" lnSpcReduction="20000"/>
          </a:bodyPr>
          <a:lstStyle/>
          <a:p>
            <a:r>
              <a:rPr lang="en-US" dirty="0"/>
              <a:t>Joyce adopted a religious word – </a:t>
            </a:r>
            <a:r>
              <a:rPr lang="en-US" i="1" dirty="0"/>
              <a:t>epiphany</a:t>
            </a:r>
            <a:r>
              <a:rPr lang="en-US" dirty="0"/>
              <a:t>. The epiphany (meaning ‘manifestation’) was originally </a:t>
            </a:r>
            <a:r>
              <a:rPr lang="en-US" dirty="0">
                <a:highlight>
                  <a:srgbClr val="00FF00"/>
                </a:highlight>
              </a:rPr>
              <a:t>the episode in the Christian story when the wise men first saw the infant Jesus</a:t>
            </a:r>
            <a:r>
              <a:rPr lang="en-US" dirty="0"/>
              <a:t>: the moment is the first showing of the divine within the world, which is its new home: Joyce takes that thought, but he relocates its spirituality wholly within the frame of the mundane. In his abandoned novel </a:t>
            </a:r>
            <a:r>
              <a:rPr lang="en-US" i="1" dirty="0"/>
              <a:t>Stephen Hero</a:t>
            </a:r>
            <a:r>
              <a:rPr lang="en-US" dirty="0"/>
              <a:t>, which he wrote alongside the short stories, he has Stephen, his spokesman, explain: ‘By an epiphany he meant a sudden spiritual manifestation, whether in the vulgarity of speech or of gesture or in a memorable phase of the mind itself’. The theory sponsors an artistic vocation: ‘He believed that it was for the man of letters to record these epiphanies with extreme care, seeing that they themselves are the most delicate and evanescent of moments’.</a:t>
            </a:r>
          </a:p>
          <a:p>
            <a:r>
              <a:rPr lang="en-US" dirty="0"/>
              <a:t>Epiphany is recognized officially on January 6</a:t>
            </a:r>
            <a:r>
              <a:rPr lang="en-US" baseline="30000" dirty="0"/>
              <a:t>th</a:t>
            </a:r>
            <a:r>
              <a:rPr lang="en-US" dirty="0"/>
              <a:t> by the Catholic Church (also known as Three Kings Day) </a:t>
            </a:r>
          </a:p>
          <a:p>
            <a:r>
              <a:rPr lang="en-US" dirty="0"/>
              <a:t>Keep this date in mind when you think of WHEN “The Dead” occurs </a:t>
            </a:r>
          </a:p>
        </p:txBody>
      </p:sp>
    </p:spTree>
    <p:extLst>
      <p:ext uri="{BB962C8B-B14F-4D97-AF65-F5344CB8AC3E}">
        <p14:creationId xmlns:p14="http://schemas.microsoft.com/office/powerpoint/2010/main" val="63358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B67D-9DCD-497B-B357-9ED60C5631F5}"/>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400" dirty="0"/>
              <a:t>Archangels </a:t>
            </a:r>
          </a:p>
        </p:txBody>
      </p:sp>
      <p:pic>
        <p:nvPicPr>
          <p:cNvPr id="6" name="Picture Placeholder 5">
            <a:extLst>
              <a:ext uri="{FF2B5EF4-FFF2-40B4-BE49-F238E27FC236}">
                <a16:creationId xmlns:a16="http://schemas.microsoft.com/office/drawing/2014/main" id="{561D8D17-D315-494E-AC45-E53A4FA8B1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97" r="3285"/>
          <a:stretch/>
        </p:blipFill>
        <p:spPr>
          <a:xfrm>
            <a:off x="20" y="10"/>
            <a:ext cx="4635571" cy="6857990"/>
          </a:xfrm>
          <a:prstGeom prst="rect">
            <a:avLst/>
          </a:prstGeom>
          <a:effectLst/>
        </p:spPr>
      </p:pic>
      <p:sp>
        <p:nvSpPr>
          <p:cNvPr id="4" name="Text Placeholder 3">
            <a:extLst>
              <a:ext uri="{FF2B5EF4-FFF2-40B4-BE49-F238E27FC236}">
                <a16:creationId xmlns:a16="http://schemas.microsoft.com/office/drawing/2014/main" id="{CA6EDA3F-024F-4A95-A015-A6C7B78AFAEF}"/>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000" dirty="0">
                <a:highlight>
                  <a:srgbClr val="00FF00"/>
                </a:highlight>
              </a:rPr>
              <a:t>Gabriel and Michael </a:t>
            </a:r>
            <a:r>
              <a:rPr lang="en-US" sz="2000" dirty="0"/>
              <a:t>would be known by Joyce (and Catholics) as archangels—the highest ranking angels who served God as messengers and fighters </a:t>
            </a:r>
          </a:p>
          <a:p>
            <a:pPr indent="-228600">
              <a:buFont typeface="Arial" panose="020B0604020202020204" pitchFamily="34" charset="0"/>
              <a:buChar char="•"/>
            </a:pPr>
            <a:r>
              <a:rPr lang="en-US" sz="2000" dirty="0">
                <a:highlight>
                  <a:srgbClr val="00FF00"/>
                </a:highlight>
              </a:rPr>
              <a:t>Gabriel</a:t>
            </a:r>
            <a:r>
              <a:rPr lang="en-US" sz="2000" dirty="0"/>
              <a:t> is typically associated with a </a:t>
            </a:r>
            <a:r>
              <a:rPr lang="en-US" sz="2000" dirty="0">
                <a:highlight>
                  <a:srgbClr val="00FF00"/>
                </a:highlight>
              </a:rPr>
              <a:t>lily</a:t>
            </a:r>
            <a:r>
              <a:rPr lang="en-US" sz="2000" dirty="0"/>
              <a:t> and/or a </a:t>
            </a:r>
            <a:r>
              <a:rPr lang="en-US" sz="2000" dirty="0">
                <a:highlight>
                  <a:srgbClr val="00FF00"/>
                </a:highlight>
              </a:rPr>
              <a:t>trumpet</a:t>
            </a:r>
            <a:r>
              <a:rPr lang="en-US" sz="2000" dirty="0"/>
              <a:t> and is more associated with </a:t>
            </a:r>
            <a:r>
              <a:rPr lang="en-US" sz="2000" dirty="0">
                <a:highlight>
                  <a:srgbClr val="00FF00"/>
                </a:highlight>
              </a:rPr>
              <a:t>communication/messages from God </a:t>
            </a:r>
          </a:p>
          <a:p>
            <a:pPr indent="-228600">
              <a:buFont typeface="Arial" panose="020B0604020202020204" pitchFamily="34" charset="0"/>
              <a:buChar char="•"/>
            </a:pPr>
            <a:r>
              <a:rPr lang="en-US" sz="2000" dirty="0">
                <a:highlight>
                  <a:srgbClr val="00FF00"/>
                </a:highlight>
              </a:rPr>
              <a:t>Michael</a:t>
            </a:r>
            <a:r>
              <a:rPr lang="en-US" sz="2000" dirty="0"/>
              <a:t> is typically associated with a </a:t>
            </a:r>
            <a:r>
              <a:rPr lang="en-US" sz="2000" dirty="0">
                <a:highlight>
                  <a:srgbClr val="00FF00"/>
                </a:highlight>
              </a:rPr>
              <a:t>sword</a:t>
            </a:r>
            <a:r>
              <a:rPr lang="en-US" sz="2000" dirty="0"/>
              <a:t> as he is known to be </a:t>
            </a:r>
            <a:r>
              <a:rPr lang="en-US" sz="2000" dirty="0">
                <a:highlight>
                  <a:srgbClr val="00FF00"/>
                </a:highlight>
              </a:rPr>
              <a:t>God’s greatest warrior </a:t>
            </a:r>
          </a:p>
        </p:txBody>
      </p:sp>
    </p:spTree>
    <p:extLst>
      <p:ext uri="{BB962C8B-B14F-4D97-AF65-F5344CB8AC3E}">
        <p14:creationId xmlns:p14="http://schemas.microsoft.com/office/powerpoint/2010/main" val="429249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C9B74-37FF-4937-A881-EDE60EDECCD1}"/>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Michael</a:t>
            </a:r>
          </a:p>
        </p:txBody>
      </p:sp>
      <p:pic>
        <p:nvPicPr>
          <p:cNvPr id="13" name="Content Placeholder 12" descr="A picture containing outdoor&#10;&#10;Description automatically generated">
            <a:extLst>
              <a:ext uri="{FF2B5EF4-FFF2-40B4-BE49-F238E27FC236}">
                <a16:creationId xmlns:a16="http://schemas.microsoft.com/office/drawing/2014/main" id="{C50A7629-3F34-42E2-8515-B423636ABD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 r="-1" b="16154"/>
          <a:stretch/>
        </p:blipFill>
        <p:spPr>
          <a:xfrm>
            <a:off x="20" y="10"/>
            <a:ext cx="3008514" cy="4257356"/>
          </a:xfrm>
          <a:prstGeom prst="rect">
            <a:avLst/>
          </a:prstGeom>
        </p:spPr>
      </p:pic>
      <p:pic>
        <p:nvPicPr>
          <p:cNvPr id="28" name="Content Placeholder 8" descr="A picture containing text, book, indoor&#10;&#10;Description automatically generated">
            <a:extLst>
              <a:ext uri="{FF2B5EF4-FFF2-40B4-BE49-F238E27FC236}">
                <a16:creationId xmlns:a16="http://schemas.microsoft.com/office/drawing/2014/main" id="{60EB4661-239C-4F42-8C2B-9052D23AC905}"/>
              </a:ext>
            </a:extLst>
          </p:cNvPr>
          <p:cNvPicPr>
            <a:picLocks noChangeAspect="1"/>
          </p:cNvPicPr>
          <p:nvPr/>
        </p:nvPicPr>
        <p:blipFill rotWithShape="1">
          <a:blip r:embed="rId3">
            <a:extLst>
              <a:ext uri="{28A0092B-C50C-407E-A947-70E740481C1C}">
                <a14:useLocalDpi xmlns:a14="http://schemas.microsoft.com/office/drawing/2010/main" val="0"/>
              </a:ext>
            </a:extLst>
          </a:blip>
          <a:srcRect t="5460" r="1" b="1"/>
          <a:stretch/>
        </p:blipFill>
        <p:spPr>
          <a:xfrm>
            <a:off x="3061261" y="10"/>
            <a:ext cx="3008534" cy="4261094"/>
          </a:xfrm>
          <a:prstGeom prst="rect">
            <a:avLst/>
          </a:prstGeom>
        </p:spPr>
      </p:pic>
      <p:pic>
        <p:nvPicPr>
          <p:cNvPr id="26" name="Content Placeholder 25" descr="A picture containing building, indoor&#10;&#10;Description automatically generated">
            <a:extLst>
              <a:ext uri="{FF2B5EF4-FFF2-40B4-BE49-F238E27FC236}">
                <a16:creationId xmlns:a16="http://schemas.microsoft.com/office/drawing/2014/main" id="{6081D0AD-659F-4595-B339-27ED23D98CD5}"/>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5744" r="-1" b="-1"/>
          <a:stretch/>
        </p:blipFill>
        <p:spPr>
          <a:xfrm>
            <a:off x="6122522" y="10"/>
            <a:ext cx="3008376" cy="4261094"/>
          </a:xfrm>
          <a:prstGeom prst="rect">
            <a:avLst/>
          </a:prstGeom>
        </p:spPr>
      </p:pic>
      <p:cxnSp>
        <p:nvCxnSpPr>
          <p:cNvPr id="53" name="Straight Connector 52">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Content Placeholder 10" descr="A picture containing building, outdoor&#10;&#10;Description automatically generated">
            <a:extLst>
              <a:ext uri="{FF2B5EF4-FFF2-40B4-BE49-F238E27FC236}">
                <a16:creationId xmlns:a16="http://schemas.microsoft.com/office/drawing/2014/main" id="{4661814C-3459-40CB-9302-45F90C8FBB8A}"/>
              </a:ext>
            </a:extLst>
          </p:cNvPr>
          <p:cNvPicPr>
            <a:picLocks noChangeAspect="1"/>
          </p:cNvPicPr>
          <p:nvPr/>
        </p:nvPicPr>
        <p:blipFill rotWithShape="1">
          <a:blip r:embed="rId5">
            <a:extLst>
              <a:ext uri="{28A0092B-C50C-407E-A947-70E740481C1C}">
                <a14:useLocalDpi xmlns:a14="http://schemas.microsoft.com/office/drawing/2010/main" val="0"/>
              </a:ext>
            </a:extLst>
          </a:blip>
          <a:srcRect t="5455" r="-3" b="-3"/>
          <a:stretch/>
        </p:blipFill>
        <p:spPr>
          <a:xfrm>
            <a:off x="9183624" y="10"/>
            <a:ext cx="3008376" cy="4261094"/>
          </a:xfrm>
          <a:prstGeom prst="rect">
            <a:avLst/>
          </a:prstGeom>
        </p:spPr>
      </p:pic>
      <p:cxnSp>
        <p:nvCxnSpPr>
          <p:cNvPr id="55" name="Straight Connector 54">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6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155E-62AB-447B-9A39-B9314A3DA405}"/>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dirty="0">
                <a:solidFill>
                  <a:schemeClr val="tx1"/>
                </a:solidFill>
                <a:latin typeface="+mj-lt"/>
                <a:ea typeface="+mj-ea"/>
                <a:cs typeface="+mj-cs"/>
              </a:rPr>
              <a:t>Gabriel</a:t>
            </a:r>
          </a:p>
        </p:txBody>
      </p:sp>
      <p:pic>
        <p:nvPicPr>
          <p:cNvPr id="8" name="Picture 7" descr="A person wearing a costume&#10;&#10;Description automatically generated">
            <a:extLst>
              <a:ext uri="{FF2B5EF4-FFF2-40B4-BE49-F238E27FC236}">
                <a16:creationId xmlns:a16="http://schemas.microsoft.com/office/drawing/2014/main" id="{23D9D9CA-15F3-4F5D-907F-33257A01CDD7}"/>
              </a:ext>
            </a:extLst>
          </p:cNvPr>
          <p:cNvPicPr>
            <a:picLocks noChangeAspect="1"/>
          </p:cNvPicPr>
          <p:nvPr/>
        </p:nvPicPr>
        <p:blipFill rotWithShape="1">
          <a:blip r:embed="rId2">
            <a:extLst>
              <a:ext uri="{28A0092B-C50C-407E-A947-70E740481C1C}">
                <a14:useLocalDpi xmlns:a14="http://schemas.microsoft.com/office/drawing/2010/main" val="0"/>
              </a:ext>
            </a:extLst>
          </a:blip>
          <a:srcRect l="19760" r="10631" b="-4"/>
          <a:stretch/>
        </p:blipFill>
        <p:spPr>
          <a:xfrm>
            <a:off x="20" y="10"/>
            <a:ext cx="3008514" cy="4257356"/>
          </a:xfrm>
          <a:prstGeom prst="rect">
            <a:avLst/>
          </a:prstGeom>
        </p:spPr>
      </p:pic>
      <p:pic>
        <p:nvPicPr>
          <p:cNvPr id="16" name="Content Placeholder 15" descr="A picture containing floor, indoor, man, person&#10;&#10;Description automatically generated">
            <a:extLst>
              <a:ext uri="{FF2B5EF4-FFF2-40B4-BE49-F238E27FC236}">
                <a16:creationId xmlns:a16="http://schemas.microsoft.com/office/drawing/2014/main" id="{000EA334-2466-4D08-A272-056354A971B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545" r="2" b="2"/>
          <a:stretch/>
        </p:blipFill>
        <p:spPr>
          <a:xfrm>
            <a:off x="3061261" y="10"/>
            <a:ext cx="3008534" cy="4261094"/>
          </a:xfrm>
          <a:prstGeom prst="rect">
            <a:avLst/>
          </a:prstGeom>
        </p:spPr>
      </p:pic>
      <p:pic>
        <p:nvPicPr>
          <p:cNvPr id="10" name="Picture 9" descr="A clock tower&#10;&#10;Description automatically generated">
            <a:extLst>
              <a:ext uri="{FF2B5EF4-FFF2-40B4-BE49-F238E27FC236}">
                <a16:creationId xmlns:a16="http://schemas.microsoft.com/office/drawing/2014/main" id="{DC01B707-67B5-4803-AF8D-24ECA72741B0}"/>
              </a:ext>
            </a:extLst>
          </p:cNvPr>
          <p:cNvPicPr>
            <a:picLocks noChangeAspect="1"/>
          </p:cNvPicPr>
          <p:nvPr/>
        </p:nvPicPr>
        <p:blipFill rotWithShape="1">
          <a:blip r:embed="rId4">
            <a:extLst>
              <a:ext uri="{28A0092B-C50C-407E-A947-70E740481C1C}">
                <a14:useLocalDpi xmlns:a14="http://schemas.microsoft.com/office/drawing/2010/main" val="0"/>
              </a:ext>
            </a:extLst>
          </a:blip>
          <a:srcRect l="4960" r="908" b="2"/>
          <a:stretch/>
        </p:blipFill>
        <p:spPr>
          <a:xfrm>
            <a:off x="6122522" y="10"/>
            <a:ext cx="3008376" cy="4261094"/>
          </a:xfrm>
          <a:prstGeom prst="rect">
            <a:avLst/>
          </a:prstGeom>
        </p:spPr>
      </p:pic>
      <p:cxnSp>
        <p:nvCxnSpPr>
          <p:cNvPr id="42" name="Straight Connector 41">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tatue of a person&#10;&#10;Description automatically generated">
            <a:extLst>
              <a:ext uri="{FF2B5EF4-FFF2-40B4-BE49-F238E27FC236}">
                <a16:creationId xmlns:a16="http://schemas.microsoft.com/office/drawing/2014/main" id="{17963CAA-9427-4F3C-9825-945F388BC3D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3" b="7222"/>
          <a:stretch/>
        </p:blipFill>
        <p:spPr>
          <a:xfrm>
            <a:off x="9183624" y="10"/>
            <a:ext cx="3008376" cy="4261094"/>
          </a:xfrm>
          <a:prstGeom prst="rect">
            <a:avLst/>
          </a:prstGeom>
        </p:spPr>
      </p:pic>
      <p:cxnSp>
        <p:nvCxnSpPr>
          <p:cNvPr id="44" name="Straight Connector 4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41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BD0A92D-399A-41B4-B955-6B72A41B7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2264" y="0"/>
            <a:ext cx="934973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6A49DF9-534D-4905-8F46-02AB63EB6F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3690415-C969-4E97-99F6-EE50FDF68E89}"/>
              </a:ext>
            </a:extLst>
          </p:cNvPr>
          <p:cNvSpPr>
            <a:spLocks noGrp="1"/>
          </p:cNvSpPr>
          <p:nvPr>
            <p:ph type="title"/>
          </p:nvPr>
        </p:nvSpPr>
        <p:spPr>
          <a:xfrm>
            <a:off x="776045" y="3664772"/>
            <a:ext cx="5946579" cy="1297115"/>
          </a:xfrm>
        </p:spPr>
        <p:txBody>
          <a:bodyPr vert="horz" lIns="91440" tIns="45720" rIns="91440" bIns="45720" rtlCol="0" anchor="t">
            <a:normAutofit fontScale="90000"/>
          </a:bodyPr>
          <a:lstStyle/>
          <a:p>
            <a:r>
              <a:rPr lang="en-US" sz="2800" kern="1200" dirty="0">
                <a:solidFill>
                  <a:srgbClr val="000000"/>
                </a:solidFill>
                <a:latin typeface="+mj-lt"/>
                <a:ea typeface="+mj-ea"/>
                <a:cs typeface="+mj-cs"/>
              </a:rPr>
              <a:t>Questions to Consider:</a:t>
            </a:r>
            <a:br>
              <a:rPr lang="en-US" sz="2800" kern="1200" dirty="0">
                <a:solidFill>
                  <a:srgbClr val="000000"/>
                </a:solidFill>
                <a:latin typeface="+mj-lt"/>
                <a:ea typeface="+mj-ea"/>
                <a:cs typeface="+mj-cs"/>
              </a:rPr>
            </a:br>
            <a:r>
              <a:rPr lang="en-US" sz="2800" kern="1200" dirty="0">
                <a:solidFill>
                  <a:srgbClr val="000000"/>
                </a:solidFill>
                <a:latin typeface="+mj-lt"/>
                <a:ea typeface="+mj-ea"/>
                <a:cs typeface="+mj-cs"/>
              </a:rPr>
              <a:t>1. How would you describe Gabriel Conroy’s attitude towards Ireland? </a:t>
            </a:r>
            <a:br>
              <a:rPr lang="en-US" sz="2800" kern="1200" dirty="0">
                <a:solidFill>
                  <a:srgbClr val="000000"/>
                </a:solidFill>
                <a:latin typeface="+mj-lt"/>
                <a:ea typeface="+mj-ea"/>
                <a:cs typeface="+mj-cs"/>
              </a:rPr>
            </a:br>
            <a:r>
              <a:rPr lang="en-US" sz="2800" kern="1200" dirty="0">
                <a:solidFill>
                  <a:srgbClr val="000000"/>
                </a:solidFill>
                <a:latin typeface="+mj-lt"/>
                <a:ea typeface="+mj-ea"/>
                <a:cs typeface="+mj-cs"/>
              </a:rPr>
              <a:t>2. What (and where) is Gabriel’s epiphany? </a:t>
            </a:r>
            <a:br>
              <a:rPr lang="en-US" sz="2800" kern="1200" dirty="0">
                <a:solidFill>
                  <a:srgbClr val="000000"/>
                </a:solidFill>
                <a:latin typeface="+mj-lt"/>
                <a:ea typeface="+mj-ea"/>
                <a:cs typeface="+mj-cs"/>
              </a:rPr>
            </a:br>
            <a:r>
              <a:rPr lang="en-US" sz="2800" kern="1200" dirty="0">
                <a:solidFill>
                  <a:srgbClr val="000000"/>
                </a:solidFill>
                <a:latin typeface="+mj-lt"/>
                <a:ea typeface="+mj-ea"/>
                <a:cs typeface="+mj-cs"/>
              </a:rPr>
              <a:t>3. </a:t>
            </a:r>
            <a:r>
              <a:rPr lang="en-US" sz="2800" dirty="0">
                <a:solidFill>
                  <a:srgbClr val="000000"/>
                </a:solidFill>
              </a:rPr>
              <a:t>Does any other character in “The Dead” have an epiphany? </a:t>
            </a:r>
            <a:endParaRPr lang="en-US" sz="2800" kern="1200" dirty="0">
              <a:solidFill>
                <a:srgbClr val="000000"/>
              </a:solidFill>
              <a:latin typeface="+mj-lt"/>
              <a:ea typeface="+mj-ea"/>
              <a:cs typeface="+mj-cs"/>
            </a:endParaRPr>
          </a:p>
        </p:txBody>
      </p:sp>
      <p:sp>
        <p:nvSpPr>
          <p:cNvPr id="32" name="Freeform 56">
            <a:extLst>
              <a:ext uri="{FF2B5EF4-FFF2-40B4-BE49-F238E27FC236}">
                <a16:creationId xmlns:a16="http://schemas.microsoft.com/office/drawing/2014/main" id="{9FA51AA9-DFBD-4CB2-9C70-26DAC24A3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5021" y="2"/>
            <a:ext cx="4305922" cy="3193227"/>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Content Placeholder 5">
            <a:extLst>
              <a:ext uri="{FF2B5EF4-FFF2-40B4-BE49-F238E27FC236}">
                <a16:creationId xmlns:a16="http://schemas.microsoft.com/office/drawing/2014/main" id="{DD1F525C-0EB0-4682-9DF2-C11B5719125D}"/>
              </a:ext>
            </a:extLst>
          </p:cNvPr>
          <p:cNvPicPr>
            <a:picLocks noGrp="1" noChangeAspect="1"/>
          </p:cNvPicPr>
          <p:nvPr>
            <p:ph sz="half" idx="1"/>
          </p:nvPr>
        </p:nvPicPr>
        <p:blipFill rotWithShape="1">
          <a:blip r:embed="rId3">
            <a:alphaModFix/>
            <a:extLst>
              <a:ext uri="{28A0092B-C50C-407E-A947-70E740481C1C}">
                <a14:useLocalDpi xmlns:a14="http://schemas.microsoft.com/office/drawing/2010/main" val="0"/>
              </a:ext>
            </a:extLst>
          </a:blip>
          <a:srcRect t="2293" r="3" b="7712"/>
          <a:stretch/>
        </p:blipFill>
        <p:spPr>
          <a:xfrm>
            <a:off x="3347837" y="1"/>
            <a:ext cx="4063868" cy="3072200"/>
          </a:xfrm>
          <a:custGeom>
            <a:avLst/>
            <a:gdLst>
              <a:gd name="connsiteX0" fmla="*/ 288818 w 4063868"/>
              <a:gd name="connsiteY0" fmla="*/ 0 h 3072200"/>
              <a:gd name="connsiteX1" fmla="*/ 3775050 w 4063868"/>
              <a:gd name="connsiteY1" fmla="*/ 0 h 3072200"/>
              <a:gd name="connsiteX2" fmla="*/ 3818625 w 4063868"/>
              <a:gd name="connsiteY2" fmla="*/ 71726 h 3072200"/>
              <a:gd name="connsiteX3" fmla="*/ 4063868 w 4063868"/>
              <a:gd name="connsiteY3" fmla="*/ 1040266 h 3072200"/>
              <a:gd name="connsiteX4" fmla="*/ 2031934 w 4063868"/>
              <a:gd name="connsiteY4" fmla="*/ 3072200 h 3072200"/>
              <a:gd name="connsiteX5" fmla="*/ 0 w 4063868"/>
              <a:gd name="connsiteY5" fmla="*/ 1040266 h 3072200"/>
              <a:gd name="connsiteX6" fmla="*/ 245244 w 4063868"/>
              <a:gd name="connsiteY6" fmla="*/ 71726 h 30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effectLst>
            <a:softEdge rad="0"/>
          </a:effectLst>
        </p:spPr>
      </p:pic>
      <p:sp>
        <p:nvSpPr>
          <p:cNvPr id="38" name="Freeform 58">
            <a:extLst>
              <a:ext uri="{FF2B5EF4-FFF2-40B4-BE49-F238E27FC236}">
                <a16:creationId xmlns:a16="http://schemas.microsoft.com/office/drawing/2014/main" id="{D5905D0D-FE5E-454B-A340-4DE821C0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658" y="1424717"/>
            <a:ext cx="4506342" cy="5442758"/>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9" name="Content Placeholder 11">
            <a:extLst>
              <a:ext uri="{FF2B5EF4-FFF2-40B4-BE49-F238E27FC236}">
                <a16:creationId xmlns:a16="http://schemas.microsoft.com/office/drawing/2014/main" id="{26309B10-458C-4C7D-A0E6-5AD7E950B1EB}"/>
              </a:ext>
            </a:extLst>
          </p:cNvPr>
          <p:cNvPicPr>
            <a:picLocks noGrp="1" noChangeAspect="1"/>
          </p:cNvPicPr>
          <p:nvPr>
            <p:ph sz="half" idx="2"/>
          </p:nvPr>
        </p:nvPicPr>
        <p:blipFill rotWithShape="1">
          <a:blip r:embed="rId4">
            <a:alphaModFix/>
            <a:extLst>
              <a:ext uri="{28A0092B-C50C-407E-A947-70E740481C1C}">
                <a14:useLocalDpi xmlns:a14="http://schemas.microsoft.com/office/drawing/2010/main" val="0"/>
              </a:ext>
            </a:extLst>
          </a:blip>
          <a:srcRect l="334" r="2567" b="-1"/>
          <a:stretch/>
        </p:blipFill>
        <p:spPr>
          <a:xfrm>
            <a:off x="7840768" y="1579827"/>
            <a:ext cx="4351232" cy="5287648"/>
          </a:xfrm>
          <a:custGeom>
            <a:avLst/>
            <a:gdLst>
              <a:gd name="connsiteX0" fmla="*/ 2879389 w 4351232"/>
              <a:gd name="connsiteY0" fmla="*/ 0 h 5287648"/>
              <a:gd name="connsiteX1" fmla="*/ 4251877 w 4351232"/>
              <a:gd name="connsiteY1" fmla="*/ 347527 h 5287648"/>
              <a:gd name="connsiteX2" fmla="*/ 4351232 w 4351232"/>
              <a:gd name="connsiteY2" fmla="*/ 407886 h 5287648"/>
              <a:gd name="connsiteX3" fmla="*/ 4351232 w 4351232"/>
              <a:gd name="connsiteY3" fmla="*/ 5287648 h 5287648"/>
              <a:gd name="connsiteX4" fmla="*/ 1303444 w 4351232"/>
              <a:gd name="connsiteY4" fmla="*/ 5287648 h 5287648"/>
              <a:gd name="connsiteX5" fmla="*/ 1269495 w 4351232"/>
              <a:gd name="connsiteY5" fmla="*/ 5267024 h 5287648"/>
              <a:gd name="connsiteX6" fmla="*/ 0 w 4351232"/>
              <a:gd name="connsiteY6" fmla="*/ 2879389 h 5287648"/>
              <a:gd name="connsiteX7" fmla="*/ 2879389 w 4351232"/>
              <a:gd name="connsiteY7" fmla="*/ 0 h 528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effectLst>
            <a:softEdge rad="0"/>
          </a:effectLst>
        </p:spPr>
      </p:pic>
    </p:spTree>
    <p:extLst>
      <p:ext uri="{BB962C8B-B14F-4D97-AF65-F5344CB8AC3E}">
        <p14:creationId xmlns:p14="http://schemas.microsoft.com/office/powerpoint/2010/main" val="8693338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178</TotalTime>
  <Words>499</Words>
  <Application>Microsoft Office PowerPoint</Application>
  <PresentationFormat>宽屏</PresentationFormat>
  <Paragraphs>34</Paragraphs>
  <Slides>12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Calibri Light</vt:lpstr>
      <vt:lpstr>Office Theme</vt:lpstr>
      <vt:lpstr>“The Dead”  </vt:lpstr>
      <vt:lpstr>Irish Nationalism  </vt:lpstr>
      <vt:lpstr>Archangel Gabriel </vt:lpstr>
      <vt:lpstr>PowerPoint 演示文稿</vt:lpstr>
      <vt:lpstr>Reminder on Epiphany </vt:lpstr>
      <vt:lpstr>Archangels </vt:lpstr>
      <vt:lpstr>Michael</vt:lpstr>
      <vt:lpstr>Gabriel</vt:lpstr>
      <vt:lpstr>Questions to Consider: 1. How would you describe Gabriel Conroy’s attitude towards Ireland?  2. What (and where) is Gabriel’s epiphany?  3. Does any other character in “The Dead” have an epiphany? </vt:lpstr>
      <vt:lpstr>   James Joyce on “paralysis” in Ireland   Joyce’s Dublin, a city that he professed to love, but ‘a city of the living dead’ is the dark milieu accentuating the paralysis of its inhabitants throughout all the stories in Dubliners, “The word paralysis was both an epigraph and an epitaph for its spiritual moribundity.”  Paralysis as a metaphor rather than a literal term  What characters do you see as unmoving, unchangining, trapped in some way?      </vt:lpstr>
      <vt:lpstr>Galway and Dublin </vt:lpstr>
      <vt:lpstr>Quiz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Dead”  </dc:title>
  <dc:creator>Marilyn Holguin</dc:creator>
  <cp:lastModifiedBy>Feng, Chuhao</cp:lastModifiedBy>
  <cp:revision>9</cp:revision>
  <dcterms:created xsi:type="dcterms:W3CDTF">2019-03-13T22:49:46Z</dcterms:created>
  <dcterms:modified xsi:type="dcterms:W3CDTF">2019-05-26T14:34:02Z</dcterms:modified>
</cp:coreProperties>
</file>